
<file path=[Content_Types].xml><?xml version="1.0" encoding="utf-8"?>
<Types xmlns="http://schemas.openxmlformats.org/package/2006/content-types">
  <Default Extension="xml" ContentType="application/xml"/>
  <Default Extension="mp4" ContentType="video/mp4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101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2" r:id="rId6"/>
    <p:sldId id="260" r:id="rId7"/>
    <p:sldId id="261" r:id="rId8"/>
    <p:sldId id="263" r:id="rId9"/>
    <p:sldId id="264" r:id="rId10"/>
    <p:sldId id="265" r:id="rId11"/>
    <p:sldId id="266" r:id="rId12"/>
    <p:sldId id="270" r:id="rId13"/>
    <p:sldId id="267" r:id="rId14"/>
    <p:sldId id="271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31"/>
    <p:restoredTop sz="94621"/>
  </p:normalViewPr>
  <p:slideViewPr>
    <p:cSldViewPr snapToGrid="0" snapToObjects="1">
      <p:cViewPr varScale="1">
        <p:scale>
          <a:sx n="91" d="100"/>
          <a:sy n="91" d="100"/>
        </p:scale>
        <p:origin x="59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956925-5F62-8040-9B59-BEA7FD42514B}" type="datetimeFigureOut">
              <a:rPr lang="en-US" smtClean="0"/>
              <a:t>12/1/19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671A84-1BCF-A34F-835D-2F26DEE651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9449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671A84-1BCF-A34F-835D-2F26DEE6515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4508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96169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7461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86552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859008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338378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47960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22017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87978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42739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58001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50854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35875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34378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44949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2558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42049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08535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12/1/19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3167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02" r:id="rId1"/>
    <p:sldLayoutId id="2147484103" r:id="rId2"/>
    <p:sldLayoutId id="2147484104" r:id="rId3"/>
    <p:sldLayoutId id="2147484105" r:id="rId4"/>
    <p:sldLayoutId id="2147484106" r:id="rId5"/>
    <p:sldLayoutId id="2147484107" r:id="rId6"/>
    <p:sldLayoutId id="2147484108" r:id="rId7"/>
    <p:sldLayoutId id="2147484109" r:id="rId8"/>
    <p:sldLayoutId id="2147484110" r:id="rId9"/>
    <p:sldLayoutId id="2147484111" r:id="rId10"/>
    <p:sldLayoutId id="2147484112" r:id="rId11"/>
    <p:sldLayoutId id="2147484113" r:id="rId12"/>
    <p:sldLayoutId id="2147484114" r:id="rId13"/>
    <p:sldLayoutId id="2147484115" r:id="rId14"/>
    <p:sldLayoutId id="2147484116" r:id="rId15"/>
    <p:sldLayoutId id="2147484117" r:id="rId16"/>
    <p:sldLayoutId id="2147484118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Relationship Id="rId5" Type="http://schemas.openxmlformats.org/officeDocument/2006/relationships/image" Target="../media/image20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4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4" Type="http://schemas.openxmlformats.org/officeDocument/2006/relationships/image" Target="../media/image9.tiff"/><Relationship Id="rId5" Type="http://schemas.openxmlformats.org/officeDocument/2006/relationships/image" Target="../media/image10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4" Type="http://schemas.openxmlformats.org/officeDocument/2006/relationships/image" Target="../media/image13.tiff"/><Relationship Id="rId5" Type="http://schemas.openxmlformats.org/officeDocument/2006/relationships/image" Target="../media/image14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1" y="685799"/>
            <a:ext cx="10991973" cy="2971801"/>
          </a:xfrm>
        </p:spPr>
        <p:txBody>
          <a:bodyPr>
            <a:noAutofit/>
          </a:bodyPr>
          <a:lstStyle/>
          <a:p>
            <a:pPr algn="ctr"/>
            <a:r>
              <a:rPr lang="en-US" sz="8800" cap="none" dirty="0" smtClean="0"/>
              <a:t>Crying Baby Detection</a:t>
            </a:r>
            <a:endParaRPr lang="en-US" sz="8800" cap="non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979797" y="3857934"/>
            <a:ext cx="6400800" cy="1947333"/>
          </a:xfrm>
        </p:spPr>
        <p:txBody>
          <a:bodyPr>
            <a:normAutofit fontScale="77500" lnSpcReduction="20000"/>
          </a:bodyPr>
          <a:lstStyle/>
          <a:p>
            <a:endParaRPr lang="en-US" dirty="0" smtClean="0"/>
          </a:p>
          <a:p>
            <a:endParaRPr lang="en-US" dirty="0"/>
          </a:p>
          <a:p>
            <a:pPr algn="ctr"/>
            <a:r>
              <a:rPr lang="en-US" sz="3600" b="1" dirty="0" err="1" smtClean="0">
                <a:solidFill>
                  <a:schemeClr val="tx1"/>
                </a:solidFill>
              </a:rPr>
              <a:t>Rong</a:t>
            </a:r>
            <a:r>
              <a:rPr lang="en-US" sz="3600" b="1" dirty="0" smtClean="0">
                <a:solidFill>
                  <a:schemeClr val="tx1"/>
                </a:solidFill>
              </a:rPr>
              <a:t> Li</a:t>
            </a:r>
          </a:p>
          <a:p>
            <a:pPr algn="ctr"/>
            <a:r>
              <a:rPr lang="en-US" sz="3600" b="1" dirty="0" smtClean="0">
                <a:solidFill>
                  <a:schemeClr val="tx1"/>
                </a:solidFill>
              </a:rPr>
              <a:t>12/02/2019</a:t>
            </a:r>
            <a:endParaRPr lang="en-US" sz="36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1142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cap="none" dirty="0"/>
              <a:t>Model Evaluation </a:t>
            </a:r>
            <a:r>
              <a:rPr lang="mr-IN" altLang="zh-CN" sz="4800" cap="none" dirty="0" smtClean="0"/>
              <a:t>–</a:t>
            </a:r>
            <a:r>
              <a:rPr lang="en-US" altLang="zh-CN" sz="4800" cap="none" dirty="0"/>
              <a:t> </a:t>
            </a:r>
            <a:r>
              <a:rPr lang="en-US" altLang="zh-CN" sz="4800" cap="none" dirty="0" smtClean="0"/>
              <a:t>Classification Report</a:t>
            </a:r>
            <a:endParaRPr lang="en-US" sz="48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751368" y="1885072"/>
            <a:ext cx="10689264" cy="4670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493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cap="none" dirty="0"/>
              <a:t>Model Evaluation </a:t>
            </a:r>
            <a:r>
              <a:rPr lang="mr-IN" altLang="zh-CN" sz="4800" cap="none" dirty="0" smtClean="0"/>
              <a:t>–</a:t>
            </a:r>
            <a:r>
              <a:rPr lang="en-US" altLang="zh-CN" sz="4800" cap="none" dirty="0"/>
              <a:t> </a:t>
            </a:r>
            <a:r>
              <a:rPr lang="en-US" altLang="zh-CN" sz="4800" cap="none" dirty="0" smtClean="0"/>
              <a:t>Roc Curve</a:t>
            </a:r>
            <a:endParaRPr lang="en-US" sz="4800" dirty="0"/>
          </a:p>
        </p:txBody>
      </p:sp>
      <p:sp>
        <p:nvSpPr>
          <p:cNvPr id="5" name="TextBox 4"/>
          <p:cNvSpPr txBox="1"/>
          <p:nvPr/>
        </p:nvSpPr>
        <p:spPr>
          <a:xfrm>
            <a:off x="5078436" y="6123864"/>
            <a:ext cx="24618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Auc</a:t>
            </a:r>
            <a:r>
              <a:rPr lang="en-US" sz="2400" dirty="0"/>
              <a:t> Score is: </a:t>
            </a:r>
            <a:r>
              <a:rPr lang="en-US" sz="2400" dirty="0" smtClean="0"/>
              <a:t>0.89</a:t>
            </a: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4894" y="1749656"/>
            <a:ext cx="9444868" cy="4374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86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0669979" y="6214637"/>
            <a:ext cx="15220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Original video </a:t>
            </a:r>
            <a:r>
              <a:rPr lang="en-US" dirty="0"/>
              <a:t>from </a:t>
            </a:r>
            <a:r>
              <a:rPr lang="en-US" dirty="0" err="1" smtClean="0"/>
              <a:t>Videezy</a:t>
            </a:r>
            <a:endParaRPr lang="en-US" dirty="0"/>
          </a:p>
        </p:txBody>
      </p:sp>
      <p:pic>
        <p:nvPicPr>
          <p:cNvPr id="6" name="Result_baby1_640480.mp4">
            <a:hlinkClick r:id="" action="ppaction://media"/>
          </p:cNvPr>
          <p:cNvPicPr>
            <a:picLocks noGrp="1" noChangeAspect="1"/>
          </p:cNvPicPr>
          <p:nvPr>
            <p:ph sz="quarter" idx="13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22021" y="-2968"/>
            <a:ext cx="9147958" cy="6860968"/>
          </a:xfrm>
        </p:spPr>
      </p:pic>
    </p:spTree>
    <p:extLst>
      <p:ext uri="{BB962C8B-B14F-4D97-AF65-F5344CB8AC3E}">
        <p14:creationId xmlns:p14="http://schemas.microsoft.com/office/powerpoint/2010/main" val="327992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cap="none" dirty="0" smtClean="0"/>
              <a:t>Next Steps</a:t>
            </a:r>
            <a:r>
              <a:rPr lang="en-US" sz="4800" cap="none" dirty="0" smtClean="0"/>
              <a:t> </a:t>
            </a:r>
            <a:endParaRPr lang="en-US" sz="4800" cap="none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Autofit/>
          </a:bodyPr>
          <a:lstStyle/>
          <a:p>
            <a:pPr lvl="0"/>
            <a:r>
              <a:rPr lang="en-US" sz="2800" b="1" dirty="0"/>
              <a:t> </a:t>
            </a:r>
            <a:r>
              <a:rPr lang="en-US" sz="2800" b="1" cap="none" dirty="0" smtClean="0"/>
              <a:t>Improve model accuracy</a:t>
            </a:r>
            <a:endParaRPr lang="en-US" sz="2800" cap="none" dirty="0" smtClean="0"/>
          </a:p>
          <a:p>
            <a:pPr lvl="1"/>
            <a:r>
              <a:rPr lang="en-US" sz="2400" cap="none" dirty="0" smtClean="0"/>
              <a:t>Input data: input figure size, data augmentation	</a:t>
            </a:r>
          </a:p>
          <a:p>
            <a:pPr lvl="1"/>
            <a:r>
              <a:rPr lang="en-US" sz="2400" cap="none" dirty="0" smtClean="0"/>
              <a:t>Network: model, layers</a:t>
            </a:r>
          </a:p>
          <a:p>
            <a:pPr lvl="1"/>
            <a:r>
              <a:rPr lang="en-US" sz="2400" cap="none" dirty="0" smtClean="0"/>
              <a:t>Optimization: optimizer, learning rate, batch size, epoch</a:t>
            </a:r>
          </a:p>
          <a:p>
            <a:pPr lvl="0" algn="just"/>
            <a:r>
              <a:rPr lang="en-US" sz="2800" b="1" cap="none" dirty="0" smtClean="0"/>
              <a:t>Add a crying sound classification, combine both facial expression and sound classification results to decide </a:t>
            </a:r>
            <a:r>
              <a:rPr lang="en-US" sz="2800" b="1" cap="none" dirty="0"/>
              <a:t>whether a crying </a:t>
            </a:r>
            <a:r>
              <a:rPr lang="en-US" sz="2800" b="1" cap="none" dirty="0" smtClean="0"/>
              <a:t>baby is detected. </a:t>
            </a:r>
            <a:endParaRPr lang="en-US" sz="2800" cap="none" dirty="0"/>
          </a:p>
        </p:txBody>
      </p:sp>
    </p:spTree>
    <p:extLst>
      <p:ext uri="{BB962C8B-B14F-4D97-AF65-F5344CB8AC3E}">
        <p14:creationId xmlns:p14="http://schemas.microsoft.com/office/powerpoint/2010/main" val="637834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6600" cap="none" dirty="0" smtClean="0"/>
              <a:t>Thank You!</a:t>
            </a:r>
            <a:endParaRPr lang="en-US" sz="6600" cap="none" dirty="0"/>
          </a:p>
        </p:txBody>
      </p:sp>
    </p:spTree>
    <p:extLst>
      <p:ext uri="{BB962C8B-B14F-4D97-AF65-F5344CB8AC3E}">
        <p14:creationId xmlns:p14="http://schemas.microsoft.com/office/powerpoint/2010/main" val="459135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8280" y="334109"/>
            <a:ext cx="10710618" cy="1507067"/>
          </a:xfrm>
        </p:spPr>
        <p:txBody>
          <a:bodyPr>
            <a:normAutofit/>
          </a:bodyPr>
          <a:lstStyle/>
          <a:p>
            <a:r>
              <a:rPr lang="en-US" sz="4800" cap="none" dirty="0" smtClean="0"/>
              <a:t>Motivation</a:t>
            </a:r>
            <a:endParaRPr lang="en-US" sz="4800" cap="none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698280" y="2025748"/>
            <a:ext cx="10710618" cy="4202593"/>
          </a:xfrm>
        </p:spPr>
        <p:txBody>
          <a:bodyPr>
            <a:normAutofit/>
          </a:bodyPr>
          <a:lstStyle/>
          <a:p>
            <a:pPr algn="just"/>
            <a:r>
              <a:rPr lang="en-US" sz="2400" dirty="0" smtClean="0"/>
              <a:t>1. </a:t>
            </a:r>
            <a:r>
              <a:rPr lang="en-US" sz="3200" cap="none" dirty="0" err="1" smtClean="0"/>
              <a:t>Realtime</a:t>
            </a:r>
            <a:r>
              <a:rPr lang="en-US" sz="3200" cap="none" dirty="0" smtClean="0"/>
              <a:t> baby monitor: detect crying baby, activate recording and alarm, and send alerts to parents/teachers.</a:t>
            </a:r>
          </a:p>
          <a:p>
            <a:pPr algn="just"/>
            <a:r>
              <a:rPr lang="en-US" sz="2400" dirty="0" smtClean="0"/>
              <a:t>2. </a:t>
            </a:r>
            <a:r>
              <a:rPr lang="en-US" sz="3200" cap="none" dirty="0" smtClean="0"/>
              <a:t>Daycare / school video recording footage: auto detect crying baby to cut and save the footage clips, send parents accident/activity reports</a:t>
            </a:r>
            <a:r>
              <a:rPr lang="en-US" sz="3200" cap="none" dirty="0"/>
              <a:t>.</a:t>
            </a:r>
            <a:endParaRPr lang="en-US" sz="3200" cap="none" dirty="0" smtClean="0"/>
          </a:p>
          <a:p>
            <a:pPr algn="just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65709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8280" y="334109"/>
            <a:ext cx="10710618" cy="1507067"/>
          </a:xfrm>
        </p:spPr>
        <p:txBody>
          <a:bodyPr>
            <a:normAutofit/>
          </a:bodyPr>
          <a:lstStyle/>
          <a:p>
            <a:r>
              <a:rPr lang="en-US" sz="4800" cap="none" dirty="0" smtClean="0"/>
              <a:t>Data Preparation </a:t>
            </a:r>
            <a:r>
              <a:rPr lang="en-US" altLang="zh-CN" sz="4800" cap="none" dirty="0"/>
              <a:t>-</a:t>
            </a:r>
            <a:r>
              <a:rPr lang="en-US" sz="4800" cap="none" dirty="0" smtClean="0"/>
              <a:t> Scraping</a:t>
            </a:r>
            <a:endParaRPr lang="en-US" sz="4800" cap="none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698280" y="2025748"/>
            <a:ext cx="10710618" cy="4202593"/>
          </a:xfrm>
        </p:spPr>
        <p:txBody>
          <a:bodyPr>
            <a:normAutofit/>
          </a:bodyPr>
          <a:lstStyle/>
          <a:p>
            <a:r>
              <a:rPr lang="en-US" sz="2400" cap="none" dirty="0" smtClean="0"/>
              <a:t>Scraping crying / not crying baby images from internet</a:t>
            </a:r>
          </a:p>
          <a:p>
            <a:endParaRPr lang="en-US" sz="2400" cap="none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241" y="2940147"/>
            <a:ext cx="2748905" cy="364705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4126" y="2940147"/>
            <a:ext cx="3663462" cy="364705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6569" y="2940146"/>
            <a:ext cx="3982329" cy="3647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361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8280" y="334109"/>
            <a:ext cx="10710618" cy="1507067"/>
          </a:xfrm>
        </p:spPr>
        <p:txBody>
          <a:bodyPr>
            <a:normAutofit/>
          </a:bodyPr>
          <a:lstStyle/>
          <a:p>
            <a:r>
              <a:rPr lang="en-US" sz="4400" cap="none" dirty="0" smtClean="0"/>
              <a:t>Data Preparation</a:t>
            </a:r>
            <a:r>
              <a:rPr lang="zh-CN" altLang="en-US" sz="4400" cap="none" dirty="0" smtClean="0"/>
              <a:t> </a:t>
            </a:r>
            <a:r>
              <a:rPr lang="mr-IN" altLang="zh-CN" sz="4400" cap="none" dirty="0" smtClean="0"/>
              <a:t>–</a:t>
            </a:r>
            <a:r>
              <a:rPr lang="zh-CN" altLang="en-US" sz="4400" cap="none" dirty="0" smtClean="0"/>
              <a:t> </a:t>
            </a:r>
            <a:r>
              <a:rPr lang="en-US" altLang="zh-CN" sz="4400" cap="none" dirty="0" smtClean="0"/>
              <a:t>Face Detection And Cut</a:t>
            </a:r>
            <a:endParaRPr lang="en-US" sz="4400" cap="none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698280" y="2025748"/>
            <a:ext cx="10710618" cy="4202593"/>
          </a:xfrm>
        </p:spPr>
        <p:txBody>
          <a:bodyPr>
            <a:normAutofit/>
          </a:bodyPr>
          <a:lstStyle/>
          <a:p>
            <a:r>
              <a:rPr lang="en-US" sz="2400" cap="none" dirty="0" smtClean="0"/>
              <a:t>Ultra light fast generic face detector 1MB (https</a:t>
            </a:r>
            <a:r>
              <a:rPr lang="en-US" sz="2400" cap="none" dirty="0"/>
              <a:t>://</a:t>
            </a:r>
            <a:r>
              <a:rPr lang="en-US" sz="2400" cap="none" dirty="0" err="1" smtClean="0"/>
              <a:t>github.com</a:t>
            </a:r>
            <a:r>
              <a:rPr lang="en-US" sz="2400" cap="none" dirty="0" smtClean="0"/>
              <a:t>/</a:t>
            </a:r>
            <a:r>
              <a:rPr lang="en-US" sz="2400" cap="none" dirty="0" err="1" smtClean="0"/>
              <a:t>Linzaer</a:t>
            </a:r>
            <a:r>
              <a:rPr lang="en-US" sz="2400" cap="none" dirty="0" smtClean="0"/>
              <a:t>/Ultra-Light-Fast-Generic-Face-Detector-1MB)</a:t>
            </a:r>
            <a:endParaRPr lang="en-US" sz="2400" cap="non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153" y="2968281"/>
            <a:ext cx="2700996" cy="359908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1149" y="2968280"/>
            <a:ext cx="3066560" cy="359908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07793" y="2968280"/>
            <a:ext cx="3062090" cy="359908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3239" y="2968280"/>
            <a:ext cx="3024554" cy="3599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778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cap="none" dirty="0" smtClean="0"/>
              <a:t>Training, Validation, Test Split</a:t>
            </a:r>
            <a:endParaRPr lang="en-US" sz="4800" cap="none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1800666"/>
            <a:ext cx="10363826" cy="3990534"/>
          </a:xfrm>
        </p:spPr>
        <p:txBody>
          <a:bodyPr>
            <a:noAutofit/>
          </a:bodyPr>
          <a:lstStyle/>
          <a:p>
            <a:r>
              <a:rPr lang="en-US" sz="2800" cap="none" dirty="0" smtClean="0"/>
              <a:t>Training:</a:t>
            </a:r>
          </a:p>
          <a:p>
            <a:pPr lvl="1"/>
            <a:r>
              <a:rPr lang="en-US" sz="2200" cap="none" dirty="0" smtClean="0"/>
              <a:t>Crying Babies: 307 * 3 = 921</a:t>
            </a:r>
          </a:p>
          <a:p>
            <a:pPr lvl="1"/>
            <a:r>
              <a:rPr lang="en-US" sz="2200" cap="none" dirty="0" smtClean="0"/>
              <a:t>Not Crying Babies: 327 * 3 = 1116</a:t>
            </a:r>
          </a:p>
          <a:p>
            <a:r>
              <a:rPr lang="en-US" sz="2800" cap="none" dirty="0" smtClean="0"/>
              <a:t>Validation</a:t>
            </a:r>
          </a:p>
          <a:p>
            <a:pPr lvl="1"/>
            <a:r>
              <a:rPr lang="en-US" sz="2200" cap="none" dirty="0" smtClean="0"/>
              <a:t>Crying Babies: 103</a:t>
            </a:r>
          </a:p>
          <a:p>
            <a:pPr lvl="1"/>
            <a:r>
              <a:rPr lang="en-US" sz="2200" cap="none" dirty="0" smtClean="0"/>
              <a:t>Not Crying Babies: 124</a:t>
            </a:r>
          </a:p>
          <a:p>
            <a:r>
              <a:rPr lang="en-US" sz="2800" cap="none" dirty="0" smtClean="0"/>
              <a:t>Test</a:t>
            </a:r>
          </a:p>
          <a:p>
            <a:pPr lvl="1"/>
            <a:r>
              <a:rPr lang="en-US" sz="2200" cap="none" dirty="0" smtClean="0"/>
              <a:t>Crying Babies: 102</a:t>
            </a:r>
          </a:p>
          <a:p>
            <a:pPr lvl="1"/>
            <a:r>
              <a:rPr lang="en-US" sz="2200" cap="none" dirty="0" smtClean="0"/>
              <a:t>Not Crying Babies: 124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9789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8280" y="334109"/>
            <a:ext cx="10710618" cy="1507067"/>
          </a:xfrm>
        </p:spPr>
        <p:txBody>
          <a:bodyPr>
            <a:normAutofit/>
          </a:bodyPr>
          <a:lstStyle/>
          <a:p>
            <a:r>
              <a:rPr lang="en-US" cap="none" dirty="0"/>
              <a:t>Training Data Preprocessing</a:t>
            </a:r>
            <a:r>
              <a:rPr lang="zh-CN" altLang="en-US" cap="none" dirty="0"/>
              <a:t> </a:t>
            </a:r>
            <a:r>
              <a:rPr lang="mr-IN" altLang="zh-CN" cap="none" dirty="0" smtClean="0"/>
              <a:t>–</a:t>
            </a:r>
            <a:r>
              <a:rPr lang="en-US" altLang="zh-CN" cap="none" dirty="0" smtClean="0"/>
              <a:t> Resize, Scale, Augment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>
          <a:xfrm>
            <a:off x="913774" y="1519312"/>
            <a:ext cx="10363826" cy="4271888"/>
          </a:xfrm>
        </p:spPr>
        <p:txBody>
          <a:bodyPr>
            <a:normAutofit/>
          </a:bodyPr>
          <a:lstStyle/>
          <a:p>
            <a:r>
              <a:rPr lang="en-US" cap="none" dirty="0" smtClean="0"/>
              <a:t>train</a:t>
            </a:r>
            <a:r>
              <a:rPr lang="mr-IN" cap="none" dirty="0" smtClean="0"/>
              <a:t>_</a:t>
            </a:r>
            <a:r>
              <a:rPr lang="mr-IN" cap="none" dirty="0" err="1" smtClean="0"/>
              <a:t>datagen</a:t>
            </a:r>
            <a:r>
              <a:rPr lang="mr-IN" cap="none" dirty="0" smtClean="0"/>
              <a:t> </a:t>
            </a:r>
            <a:r>
              <a:rPr lang="mr-IN" cap="none" dirty="0"/>
              <a:t>= </a:t>
            </a:r>
            <a:r>
              <a:rPr lang="mr-IN" cap="none" dirty="0" err="1"/>
              <a:t>ImageDataGenerator</a:t>
            </a:r>
            <a:r>
              <a:rPr lang="mr-IN" cap="none" dirty="0"/>
              <a:t>( </a:t>
            </a:r>
            <a:r>
              <a:rPr lang="mr-IN" cap="none" dirty="0" err="1"/>
              <a:t>rescale</a:t>
            </a:r>
            <a:r>
              <a:rPr lang="mr-IN" cap="none" dirty="0"/>
              <a:t> = 1.0/255., </a:t>
            </a:r>
            <a:r>
              <a:rPr lang="mr-IN" cap="none" dirty="0" err="1"/>
              <a:t>rotation_range</a:t>
            </a:r>
            <a:r>
              <a:rPr lang="mr-IN" cap="none" dirty="0"/>
              <a:t> = 40, </a:t>
            </a:r>
            <a:r>
              <a:rPr lang="en-US" cap="none" dirty="0" smtClean="0"/>
              <a:t>						</a:t>
            </a:r>
            <a:r>
              <a:rPr lang="mr-IN" cap="none" dirty="0" err="1" smtClean="0"/>
              <a:t>width_shift_range</a:t>
            </a:r>
            <a:r>
              <a:rPr lang="mr-IN" cap="none" dirty="0" smtClean="0"/>
              <a:t> </a:t>
            </a:r>
            <a:r>
              <a:rPr lang="mr-IN" cap="none" dirty="0"/>
              <a:t>= 0.2, </a:t>
            </a:r>
            <a:r>
              <a:rPr lang="mr-IN" cap="none" dirty="0" err="1"/>
              <a:t>height_shift_range</a:t>
            </a:r>
            <a:r>
              <a:rPr lang="mr-IN" cap="none" dirty="0"/>
              <a:t> = 0.2, </a:t>
            </a:r>
            <a:r>
              <a:rPr lang="en-US" cap="none" dirty="0" smtClean="0"/>
              <a:t>					</a:t>
            </a:r>
            <a:r>
              <a:rPr lang="mr-IN" cap="none" dirty="0" err="1" smtClean="0"/>
              <a:t>zoom_range</a:t>
            </a:r>
            <a:r>
              <a:rPr lang="mr-IN" cap="none" dirty="0" smtClean="0"/>
              <a:t> </a:t>
            </a:r>
            <a:r>
              <a:rPr lang="mr-IN" cap="none" dirty="0"/>
              <a:t>= 0.2, </a:t>
            </a:r>
            <a:r>
              <a:rPr lang="mr-IN" cap="none" dirty="0" err="1"/>
              <a:t>shear_range</a:t>
            </a:r>
            <a:r>
              <a:rPr lang="mr-IN" cap="none" dirty="0"/>
              <a:t> = 0.2,</a:t>
            </a:r>
            <a:r>
              <a:rPr lang="mr-IN" cap="none" dirty="0" smtClean="0"/>
              <a:t> </a:t>
            </a:r>
            <a:r>
              <a:rPr lang="en-US" cap="none" dirty="0" smtClean="0"/>
              <a:t>							</a:t>
            </a:r>
            <a:r>
              <a:rPr lang="mr-IN" cap="none" dirty="0" err="1" smtClean="0"/>
              <a:t>horizontal_flip</a:t>
            </a:r>
            <a:r>
              <a:rPr lang="mr-IN" cap="none" dirty="0" smtClean="0"/>
              <a:t> </a:t>
            </a:r>
            <a:r>
              <a:rPr lang="mr-IN" cap="none" dirty="0"/>
              <a:t>= </a:t>
            </a:r>
            <a:r>
              <a:rPr lang="mr-IN" cap="none" dirty="0" err="1"/>
              <a:t>True</a:t>
            </a:r>
            <a:r>
              <a:rPr lang="mr-IN" sz="1600" cap="none" dirty="0" smtClean="0"/>
              <a:t>)</a:t>
            </a:r>
            <a:r>
              <a:rPr lang="mr-IN" cap="none" dirty="0" smtClean="0"/>
              <a:t>      </a:t>
            </a:r>
            <a:endParaRPr lang="en-US" cap="none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6072" y="3376246"/>
            <a:ext cx="2414954" cy="241495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6054" y="3376246"/>
            <a:ext cx="2414954" cy="241495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9342" y="3376246"/>
            <a:ext cx="2414954" cy="24149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65594" y="3376246"/>
            <a:ext cx="2414954" cy="2414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299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502202"/>
            <a:ext cx="10364451" cy="1596177"/>
          </a:xfrm>
        </p:spPr>
        <p:txBody>
          <a:bodyPr>
            <a:normAutofit/>
          </a:bodyPr>
          <a:lstStyle/>
          <a:p>
            <a:r>
              <a:rPr lang="en-US" sz="4800" cap="none" dirty="0" smtClean="0"/>
              <a:t>Build Convolution Neural Network Model</a:t>
            </a:r>
            <a:endParaRPr lang="en-US" sz="4800" cap="none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0837" y="1589650"/>
            <a:ext cx="9509760" cy="5268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161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cap="none" dirty="0" smtClean="0"/>
              <a:t>Training And Validation</a:t>
            </a:r>
            <a:endParaRPr lang="en-US" sz="48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487" y="1898420"/>
            <a:ext cx="10058400" cy="4737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17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cap="none" dirty="0" smtClean="0"/>
              <a:t>Model Evaluation </a:t>
            </a:r>
            <a:r>
              <a:rPr lang="mr-IN" altLang="zh-CN" sz="4800" cap="none" dirty="0" smtClean="0"/>
              <a:t>–</a:t>
            </a:r>
            <a:r>
              <a:rPr lang="zh-CN" altLang="en-US" sz="4800" cap="none" dirty="0" smtClean="0"/>
              <a:t> </a:t>
            </a:r>
            <a:r>
              <a:rPr lang="en-US" altLang="zh-CN" sz="4800" cap="none" dirty="0" smtClean="0"/>
              <a:t>Confusion Matrix</a:t>
            </a:r>
            <a:endParaRPr lang="en-US" sz="4800" cap="none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3065" y="1862310"/>
            <a:ext cx="9125243" cy="4846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79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Droplet</Template>
  <TotalTime>3690</TotalTime>
  <Words>204</Words>
  <Application>Microsoft Macintosh PowerPoint</Application>
  <PresentationFormat>Widescreen</PresentationFormat>
  <Paragraphs>39</Paragraphs>
  <Slides>14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Calibri</vt:lpstr>
      <vt:lpstr>Mangal</vt:lpstr>
      <vt:lpstr>Tw Cen MT</vt:lpstr>
      <vt:lpstr>宋体</vt:lpstr>
      <vt:lpstr>Arial</vt:lpstr>
      <vt:lpstr>Droplet</vt:lpstr>
      <vt:lpstr>Crying Baby Detection</vt:lpstr>
      <vt:lpstr>Motivation</vt:lpstr>
      <vt:lpstr>Data Preparation - Scraping</vt:lpstr>
      <vt:lpstr>Data Preparation – Face Detection And Cut</vt:lpstr>
      <vt:lpstr>Training, Validation, Test Split</vt:lpstr>
      <vt:lpstr>Training Data Preprocessing – Resize, Scale, Augment</vt:lpstr>
      <vt:lpstr>Build Convolution Neural Network Model</vt:lpstr>
      <vt:lpstr>Training And Validation</vt:lpstr>
      <vt:lpstr>Model Evaluation – Confusion Matrix</vt:lpstr>
      <vt:lpstr>Model Evaluation – Classification Report</vt:lpstr>
      <vt:lpstr>Model Evaluation – Roc Curve</vt:lpstr>
      <vt:lpstr>PowerPoint Presentation</vt:lpstr>
      <vt:lpstr>Next Steps </vt:lpstr>
      <vt:lpstr>PowerPoint Presentation</vt:lpstr>
    </vt:vector>
  </TitlesOfParts>
  <Company/>
  <LinksUpToDate>false</LinksUpToDate>
  <SharedDoc>false</SharedDoc>
  <HyperlinksChanged>false</HyperlinksChanged>
  <AppVersion>15.0023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Yang Li</dc:creator>
  <cp:lastModifiedBy>Yang Li</cp:lastModifiedBy>
  <cp:revision>49</cp:revision>
  <dcterms:created xsi:type="dcterms:W3CDTF">2019-11-28T17:31:03Z</dcterms:created>
  <dcterms:modified xsi:type="dcterms:W3CDTF">2019-12-02T03:15:42Z</dcterms:modified>
</cp:coreProperties>
</file>